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55"/>
  </p:notesMasterIdLst>
  <p:handoutMasterIdLst>
    <p:handoutMasterId r:id="rId56"/>
  </p:handoutMasterIdLst>
  <p:sldIdLst>
    <p:sldId id="326" r:id="rId4"/>
    <p:sldId id="847" r:id="rId5"/>
    <p:sldId id="380" r:id="rId6"/>
    <p:sldId id="853" r:id="rId7"/>
    <p:sldId id="887" r:id="rId8"/>
    <p:sldId id="855" r:id="rId9"/>
    <p:sldId id="854" r:id="rId10"/>
    <p:sldId id="856" r:id="rId11"/>
    <p:sldId id="857" r:id="rId12"/>
    <p:sldId id="858" r:id="rId13"/>
    <p:sldId id="859" r:id="rId14"/>
    <p:sldId id="860" r:id="rId15"/>
    <p:sldId id="861" r:id="rId16"/>
    <p:sldId id="867" r:id="rId17"/>
    <p:sldId id="868" r:id="rId18"/>
    <p:sldId id="869" r:id="rId19"/>
    <p:sldId id="870" r:id="rId20"/>
    <p:sldId id="871" r:id="rId21"/>
    <p:sldId id="872" r:id="rId22"/>
    <p:sldId id="873" r:id="rId23"/>
    <p:sldId id="874" r:id="rId24"/>
    <p:sldId id="889" r:id="rId25"/>
    <p:sldId id="862" r:id="rId26"/>
    <p:sldId id="863" r:id="rId27"/>
    <p:sldId id="888" r:id="rId28"/>
    <p:sldId id="865" r:id="rId29"/>
    <p:sldId id="866" r:id="rId30"/>
    <p:sldId id="875" r:id="rId31"/>
    <p:sldId id="876" r:id="rId32"/>
    <p:sldId id="877" r:id="rId33"/>
    <p:sldId id="878" r:id="rId34"/>
    <p:sldId id="879" r:id="rId35"/>
    <p:sldId id="880" r:id="rId36"/>
    <p:sldId id="881" r:id="rId37"/>
    <p:sldId id="882" r:id="rId38"/>
    <p:sldId id="883" r:id="rId39"/>
    <p:sldId id="884" r:id="rId40"/>
    <p:sldId id="885" r:id="rId41"/>
    <p:sldId id="886" r:id="rId42"/>
    <p:sldId id="850" r:id="rId43"/>
    <p:sldId id="890" r:id="rId44"/>
    <p:sldId id="891" r:id="rId45"/>
    <p:sldId id="892" r:id="rId46"/>
    <p:sldId id="893" r:id="rId47"/>
    <p:sldId id="894" r:id="rId48"/>
    <p:sldId id="895" r:id="rId49"/>
    <p:sldId id="896" r:id="rId50"/>
    <p:sldId id="897" r:id="rId51"/>
    <p:sldId id="898" r:id="rId52"/>
    <p:sldId id="899" r:id="rId53"/>
    <p:sldId id="848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94434" autoAdjust="0"/>
  </p:normalViewPr>
  <p:slideViewPr>
    <p:cSldViewPr snapToGrid="0" snapToObjects="1">
      <p:cViewPr varScale="1">
        <p:scale>
          <a:sx n="70" d="100"/>
          <a:sy n="70" d="100"/>
        </p:scale>
        <p:origin x="1350" y="72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4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11/5/2015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11/5/2015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11/5/2015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11/5/2015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9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4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4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8649" y="3487606"/>
            <a:ext cx="8268151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9</a:t>
            </a:r>
          </a:p>
          <a:p>
            <a:r>
              <a:rPr lang="en-US" sz="2800" b="1" dirty="0" smtClean="0"/>
              <a:t>Multi-State Models</a:t>
            </a:r>
          </a:p>
          <a:p>
            <a:r>
              <a:rPr lang="en-US" sz="2800" dirty="0"/>
              <a:t>(</a:t>
            </a:r>
            <a:r>
              <a:rPr lang="en-US" sz="2800" dirty="0" smtClean="0"/>
              <a:t>Acknowledgments: </a:t>
            </a:r>
            <a:r>
              <a:rPr lang="en-US" sz="2800" dirty="0" smtClean="0"/>
              <a:t>T.S</a:t>
            </a:r>
            <a:r>
              <a:rPr lang="en-US" sz="2800" dirty="0" smtClean="0"/>
              <a:t>. Geisel)</a:t>
            </a:r>
            <a:endParaRPr lang="en-US" sz="2500" dirty="0" smtClean="0"/>
          </a:p>
          <a:p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 November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Multi-State Encounter Probabilities</a:t>
            </a:r>
          </a:p>
        </p:txBody>
      </p:sp>
      <p:sp>
        <p:nvSpPr>
          <p:cNvPr id="1028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Encounter history AAB: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mtClean="0"/>
              <a:t>released on island A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mtClean="0"/>
              <a:t>Survived, stayed in island A and was recaptured</a:t>
            </a:r>
          </a:p>
          <a:p>
            <a:pPr marL="971550" lvl="1" indent="-514350">
              <a:buFontTx/>
              <a:buAutoNum type="arabicPeriod"/>
            </a:pPr>
            <a:r>
              <a:rPr lang="en-US" altLang="en-US" smtClean="0"/>
              <a:t>Survived and moved to island B and was recaptured on island B: </a:t>
            </a:r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1044575" y="4298950"/>
          <a:ext cx="4067175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5" name="Equation" r:id="rId3" imgW="990360" imgH="228600" progId="Equation.3">
                  <p:embed/>
                </p:oleObj>
              </mc:Choice>
              <mc:Fallback>
                <p:oleObj name="Equation" r:id="rId3" imgW="9903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4298950"/>
                        <a:ext cx="4067175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3157538"/>
            <a:ext cx="3490912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70" y="8551"/>
            <a:ext cx="935534" cy="19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531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Multi-State Encounter Probabilities</a:t>
            </a:r>
          </a:p>
        </p:txBody>
      </p:sp>
      <p:sp>
        <p:nvSpPr>
          <p:cNvPr id="2052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Encounter history A0B has two ‘probability paths:’ </a:t>
            </a:r>
          </a:p>
        </p:txBody>
      </p:sp>
      <p:pic>
        <p:nvPicPr>
          <p:cNvPr id="205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654175"/>
            <a:ext cx="8758238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3789363"/>
            <a:ext cx="2895600" cy="306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50" name="Object 4"/>
          <p:cNvGraphicFramePr>
            <a:graphicFrameLocks noChangeAspect="1"/>
          </p:cNvGraphicFramePr>
          <p:nvPr/>
        </p:nvGraphicFramePr>
        <p:xfrm>
          <a:off x="261938" y="4430713"/>
          <a:ext cx="511175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9" name="Equation" r:id="rId5" imgW="2552400" imgH="457200" progId="Equation.3">
                  <p:embed/>
                </p:oleObj>
              </mc:Choice>
              <mc:Fallback>
                <p:oleObj name="Equation" r:id="rId5" imgW="2552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938" y="4430713"/>
                        <a:ext cx="511175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70" y="8551"/>
            <a:ext cx="935534" cy="190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78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Separating Survival &amp; Movement</a:t>
            </a:r>
          </a:p>
        </p:txBody>
      </p:sp>
      <p:sp>
        <p:nvSpPr>
          <p:cNvPr id="307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To partition survival and movement, we need to assume an order of events (e.g., that movement occurs after survival; or survival  depends on the old area, not the new area):</a:t>
            </a:r>
          </a:p>
          <a:p>
            <a:pPr>
              <a:buFontTx/>
              <a:buNone/>
            </a:pPr>
            <a:endParaRPr lang="en-US" altLang="en-US" smtClean="0"/>
          </a:p>
        </p:txBody>
      </p:sp>
      <p:graphicFrame>
        <p:nvGraphicFramePr>
          <p:cNvPr id="3074" name="Object 3"/>
          <p:cNvGraphicFramePr>
            <a:graphicFrameLocks noChangeAspect="1"/>
          </p:cNvGraphicFramePr>
          <p:nvPr/>
        </p:nvGraphicFramePr>
        <p:xfrm>
          <a:off x="3427413" y="3144838"/>
          <a:ext cx="2311400" cy="309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2" name="Equation" r:id="rId3" imgW="711000" imgH="952200" progId="Equation.3">
                  <p:embed/>
                </p:oleObj>
              </mc:Choice>
              <mc:Fallback>
                <p:oleObj name="Equation" r:id="rId3" imgW="711000" imgH="952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7413" y="3144838"/>
                        <a:ext cx="2311400" cy="309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967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Multi-State Models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0" y="1051870"/>
            <a:ext cx="9144000" cy="5806130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>Strata can be areas, and multi-state models can quantify transition between areas (i.e., movement).</a:t>
            </a:r>
          </a:p>
          <a:p>
            <a:r>
              <a:rPr lang="en-US" altLang="en-US" sz="3600" dirty="0" smtClean="0"/>
              <a:t>States can be any state (e.g., maturity or breeding state).</a:t>
            </a:r>
          </a:p>
          <a:p>
            <a:r>
              <a:rPr lang="en-US" altLang="en-US" sz="3600" dirty="0" smtClean="0"/>
              <a:t>Example: Cost of Breeding – fitness is the product of survival and fecundity, but there are tradeoffs between energetic investments.</a:t>
            </a:r>
          </a:p>
        </p:txBody>
      </p:sp>
    </p:spTree>
    <p:extLst>
      <p:ext uri="{BB962C8B-B14F-4D97-AF65-F5344CB8AC3E}">
        <p14:creationId xmlns:p14="http://schemas.microsoft.com/office/powerpoint/2010/main" val="291453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73350"/>
            <a:ext cx="6110288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Metapopulation Model</a:t>
            </a:r>
          </a:p>
        </p:txBody>
      </p:sp>
      <p:sp>
        <p:nvSpPr>
          <p:cNvPr id="21508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9144000" cy="1919288"/>
          </a:xfrm>
        </p:spPr>
        <p:txBody>
          <a:bodyPr/>
          <a:lstStyle/>
          <a:p>
            <a:r>
              <a:rPr lang="en-US" altLang="en-US" smtClean="0"/>
              <a:t>Roseate terns breed on 3 islands of different size and habitat with varying distances between them:</a:t>
            </a:r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8"/>
          <a:stretch>
            <a:fillRect/>
          </a:stretch>
        </p:blipFill>
        <p:spPr bwMode="auto">
          <a:xfrm>
            <a:off x="5445125" y="5530850"/>
            <a:ext cx="36988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2465388"/>
            <a:ext cx="2654300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238" y="2262188"/>
            <a:ext cx="798512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81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91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Metapopulation</a:t>
            </a:r>
            <a:r>
              <a:rPr lang="en-US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Models</a:t>
            </a:r>
          </a:p>
        </p:txBody>
      </p:sp>
      <p:sp>
        <p:nvSpPr>
          <p:cNvPr id="2253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MAR622</a:t>
            </a:r>
          </a:p>
        </p:txBody>
      </p:sp>
      <p:sp>
        <p:nvSpPr>
          <p:cNvPr id="22532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15- Multi-state Models</a:t>
            </a:r>
          </a:p>
        </p:txBody>
      </p:sp>
      <p:sp>
        <p:nvSpPr>
          <p:cNvPr id="225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F9187E1-61CF-485D-9FC5-B5156BF12196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pic>
        <p:nvPicPr>
          <p:cNvPr id="225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8" y="893763"/>
            <a:ext cx="8515350" cy="596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64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457200" y="19805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General </a:t>
            </a:r>
            <a:r>
              <a:rPr lang="en-US" alt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Metapopulation</a:t>
            </a:r>
            <a:r>
              <a:rPr lang="en-US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Model</a:t>
            </a:r>
          </a:p>
        </p:txBody>
      </p:sp>
      <p:pic>
        <p:nvPicPr>
          <p:cNvPr id="235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1713"/>
            <a:ext cx="9144000" cy="520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8"/>
          <a:stretch>
            <a:fillRect/>
          </a:stretch>
        </p:blipFill>
        <p:spPr bwMode="auto">
          <a:xfrm>
            <a:off x="5445125" y="4449763"/>
            <a:ext cx="36988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6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37268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General Model Results</a:t>
            </a:r>
          </a:p>
        </p:txBody>
      </p:sp>
      <p:pic>
        <p:nvPicPr>
          <p:cNvPr id="245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3088"/>
            <a:ext cx="9075738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3638"/>
            <a:ext cx="8936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8"/>
          <a:stretch>
            <a:fillRect/>
          </a:stretch>
        </p:blipFill>
        <p:spPr bwMode="auto">
          <a:xfrm>
            <a:off x="5445125" y="5530850"/>
            <a:ext cx="36988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96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Alternative Models</a:t>
            </a:r>
          </a:p>
        </p:txBody>
      </p:sp>
      <p:sp>
        <p:nvSpPr>
          <p:cNvPr id="25603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Constant survival among islands and island-specific capture and movement probabilities is the ‘best model’.</a:t>
            </a:r>
          </a:p>
        </p:txBody>
      </p:sp>
      <p:pic>
        <p:nvPicPr>
          <p:cNvPr id="256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2941638"/>
            <a:ext cx="87661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8"/>
          <a:stretch>
            <a:fillRect/>
          </a:stretch>
        </p:blipFill>
        <p:spPr bwMode="auto">
          <a:xfrm>
            <a:off x="3076575" y="4810125"/>
            <a:ext cx="36988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73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Design Matrix</a:t>
            </a:r>
          </a:p>
        </p:txBody>
      </p:sp>
      <p:pic>
        <p:nvPicPr>
          <p:cNvPr id="266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30338"/>
            <a:ext cx="8721725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8"/>
          <a:stretch>
            <a:fillRect/>
          </a:stretch>
        </p:blipFill>
        <p:spPr bwMode="auto">
          <a:xfrm>
            <a:off x="5445125" y="5530850"/>
            <a:ext cx="36988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Where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456420"/>
            <a:ext cx="9144000" cy="1329136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Questions from last week’s lecture or lab?</a:t>
            </a:r>
          </a:p>
          <a:p>
            <a:r>
              <a:rPr lang="en-US" dirty="0" smtClean="0"/>
              <a:t>Multi-Sate Models (Cooch &amp; White, MARK Chapter 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693"/>
          <a:stretch/>
        </p:blipFill>
        <p:spPr>
          <a:xfrm>
            <a:off x="0" y="872282"/>
            <a:ext cx="9144000" cy="458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1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3865563"/>
            <a:ext cx="4694238" cy="299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Size and Distance Covariates</a:t>
            </a:r>
          </a:p>
        </p:txBody>
      </p:sp>
      <p:sp>
        <p:nvSpPr>
          <p:cNvPr id="27652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Island size and distance among islands are used to inform transition probabilities:</a:t>
            </a:r>
          </a:p>
        </p:txBody>
      </p:sp>
      <p:pic>
        <p:nvPicPr>
          <p:cNvPr id="276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2132013"/>
            <a:ext cx="5064125" cy="177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5530850"/>
            <a:ext cx="1884362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20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457200" y="-10175"/>
            <a:ext cx="8229600" cy="1143000"/>
          </a:xfrm>
        </p:spPr>
        <p:txBody>
          <a:bodyPr/>
          <a:lstStyle/>
          <a:p>
            <a:pPr algn="l"/>
            <a:r>
              <a:rPr lang="en-US" alt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Modified Design Matrix</a:t>
            </a:r>
          </a:p>
        </p:txBody>
      </p:sp>
      <p:sp>
        <p:nvSpPr>
          <p:cNvPr id="2867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MAR622</a:t>
            </a:r>
          </a:p>
        </p:txBody>
      </p:sp>
      <p:sp>
        <p:nvSpPr>
          <p:cNvPr id="28676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15- Multi-state Models</a:t>
            </a:r>
          </a:p>
        </p:txBody>
      </p:sp>
      <p:sp>
        <p:nvSpPr>
          <p:cNvPr id="2867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E220FF4-C205-4B60-B666-CA268F9E58FF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pic>
        <p:nvPicPr>
          <p:cNvPr id="286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514475"/>
            <a:ext cx="8250237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93675" y="1039813"/>
            <a:ext cx="8701088" cy="2451100"/>
            <a:chOff x="193964" y="1039090"/>
            <a:chExt cx="8700654" cy="2452255"/>
          </a:xfrm>
        </p:grpSpPr>
        <p:pic>
          <p:nvPicPr>
            <p:cNvPr id="2868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7011" y="1039090"/>
              <a:ext cx="3917607" cy="1736667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193964" y="1496505"/>
              <a:ext cx="4655906" cy="19948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179388" y="3490913"/>
            <a:ext cx="8258175" cy="3200400"/>
            <a:chOff x="180109" y="3491345"/>
            <a:chExt cx="8257309" cy="3200400"/>
          </a:xfrm>
        </p:grpSpPr>
        <p:pic>
          <p:nvPicPr>
            <p:cNvPr id="2868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09" y="5193722"/>
              <a:ext cx="3974593" cy="1498023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3796055" y="3491345"/>
              <a:ext cx="4641363" cy="173196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pic>
        <p:nvPicPr>
          <p:cNvPr id="2868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88"/>
          <a:stretch>
            <a:fillRect/>
          </a:stretch>
        </p:blipFill>
        <p:spPr bwMode="auto">
          <a:xfrm>
            <a:off x="5445125" y="5530850"/>
            <a:ext cx="3698875" cy="132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77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025" y="27527"/>
            <a:ext cx="8898340" cy="683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3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The Cost of Breeding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0" y="872282"/>
            <a:ext cx="9144000" cy="5588417"/>
          </a:xfrm>
        </p:spPr>
        <p:txBody>
          <a:bodyPr/>
          <a:lstStyle/>
          <a:p>
            <a:r>
              <a:rPr lang="en-US" altLang="en-US" dirty="0" smtClean="0"/>
              <a:t>Deer example with lower survival of breeders than non-breeders, and transitions from </a:t>
            </a:r>
            <a:r>
              <a:rPr lang="en-US" altLang="en-US" dirty="0"/>
              <a:t>non-breeder to </a:t>
            </a:r>
            <a:r>
              <a:rPr lang="en-US" altLang="en-US" dirty="0" smtClean="0"/>
              <a:t>breeder and from breeder to non-breeder:</a:t>
            </a:r>
          </a:p>
        </p:txBody>
      </p:sp>
      <p:pic>
        <p:nvPicPr>
          <p:cNvPr id="163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33663"/>
            <a:ext cx="3983038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945" y="2668588"/>
            <a:ext cx="2433638" cy="400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 descr="https://kpbs.media.clients.ellingtoncms.com/img/photos/2012/11/14/CatInHatXmas_reindeer_t700.jpg?f40c0e74b997dbb01ce524758e0d04a31382c8a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t="4909" r="55120" b="11426"/>
          <a:stretch/>
        </p:blipFill>
        <p:spPr bwMode="auto">
          <a:xfrm>
            <a:off x="6441583" y="2683239"/>
            <a:ext cx="2702417" cy="418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9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347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rgbClr val="0070C0"/>
                </a:solidFill>
              </a:rPr>
              <a:t>Deer Breeding – Simple Model</a:t>
            </a:r>
            <a:br>
              <a:rPr lang="en-US" altLang="en-US" dirty="0" smtClean="0">
                <a:solidFill>
                  <a:srgbClr val="0070C0"/>
                </a:solidFill>
              </a:rPr>
            </a:br>
            <a:r>
              <a:rPr lang="en-US" altLang="en-US" dirty="0" smtClean="0">
                <a:solidFill>
                  <a:srgbClr val="0070C0"/>
                </a:solidFill>
              </a:rPr>
              <a:t>Parameter Index Matrix (PIM)</a:t>
            </a:r>
          </a:p>
        </p:txBody>
      </p:sp>
      <p:pic>
        <p:nvPicPr>
          <p:cNvPr id="174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9141"/>
            <a:ext cx="9144000" cy="528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kpbs.media.clients.ellingtoncms.com/img/photos/2012/11/14/CatInHatXmas_reindeer_t700.jpg?f40c0e74b997dbb01ce524758e0d04a31382c8a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t="33996" r="55120" b="14125"/>
          <a:stretch/>
        </p:blipFill>
        <p:spPr bwMode="auto">
          <a:xfrm>
            <a:off x="6707138" y="4077325"/>
            <a:ext cx="2436862" cy="23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42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9907"/>
            <a:ext cx="9144000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200" y="3479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rgbClr val="0070C0"/>
                </a:solidFill>
              </a:rPr>
              <a:t>Deer Breeding – Complex Model</a:t>
            </a:r>
            <a:br>
              <a:rPr lang="en-US" altLang="en-US" dirty="0" smtClean="0">
                <a:solidFill>
                  <a:srgbClr val="0070C0"/>
                </a:solidFill>
              </a:rPr>
            </a:br>
            <a:r>
              <a:rPr lang="en-US" altLang="en-US" dirty="0" smtClean="0">
                <a:solidFill>
                  <a:srgbClr val="0070C0"/>
                </a:solidFill>
              </a:rPr>
              <a:t>Parameter Index Matrix (PIM)</a:t>
            </a:r>
          </a:p>
        </p:txBody>
      </p:sp>
      <p:pic>
        <p:nvPicPr>
          <p:cNvPr id="8" name="Picture 2" descr="https://kpbs.media.clients.ellingtoncms.com/img/photos/2012/11/14/CatInHatXmas_reindeer_t700.jpg?f40c0e74b997dbb01ce524758e0d04a31382c8a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t="33996" r="55120" b="14125"/>
          <a:stretch/>
        </p:blipFill>
        <p:spPr bwMode="auto">
          <a:xfrm>
            <a:off x="6707138" y="4122295"/>
            <a:ext cx="2436862" cy="233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9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Deer Breeding - Results</a:t>
            </a:r>
          </a:p>
        </p:txBody>
      </p:sp>
      <p:sp>
        <p:nvSpPr>
          <p:cNvPr id="19459" name="Content Placeholder 7"/>
          <p:cNvSpPr>
            <a:spLocks noGrp="1"/>
          </p:cNvSpPr>
          <p:nvPr>
            <p:ph idx="1"/>
          </p:nvPr>
        </p:nvSpPr>
        <p:spPr>
          <a:xfrm>
            <a:off x="457200" y="722090"/>
            <a:ext cx="8229600" cy="5588417"/>
          </a:xfrm>
        </p:spPr>
        <p:txBody>
          <a:bodyPr/>
          <a:lstStyle/>
          <a:p>
            <a:r>
              <a:rPr lang="en-US" altLang="en-US" dirty="0" smtClean="0"/>
              <a:t>The simple (constant rates) model was better than the complex (time varying) model:</a:t>
            </a:r>
          </a:p>
        </p:txBody>
      </p:sp>
      <p:pic>
        <p:nvPicPr>
          <p:cNvPr id="9" name="Picture 2" descr="https://kpbs.media.clients.ellingtoncms.com/img/photos/2012/11/14/CatInHatXmas_reindeer_t700.jpg?f40c0e74b997dbb01ce524758e0d04a31382c8a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t="33996" r="55120" b="14125"/>
          <a:stretch/>
        </p:blipFill>
        <p:spPr bwMode="auto">
          <a:xfrm>
            <a:off x="3353569" y="4782518"/>
            <a:ext cx="2162811" cy="207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" y="1811458"/>
            <a:ext cx="9131300" cy="7536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558836"/>
            <a:ext cx="9024080" cy="214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2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Deer Breeding – Model Refinement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Rates may not vary among breeders and non-breeders:</a:t>
            </a:r>
          </a:p>
        </p:txBody>
      </p:sp>
      <p:pic>
        <p:nvPicPr>
          <p:cNvPr id="204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46313"/>
            <a:ext cx="9144000" cy="1413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https://kpbs.media.clients.ellingtoncms.com/img/photos/2012/11/14/CatInHatXmas_reindeer_t700.jpg?f40c0e74b997dbb01ce524758e0d04a31382c8a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9" t="33996" r="52702" b="14125"/>
          <a:stretch/>
        </p:blipFill>
        <p:spPr bwMode="auto">
          <a:xfrm>
            <a:off x="2653259" y="3905039"/>
            <a:ext cx="3702571" cy="2952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Recruitment and Breeding</a:t>
            </a:r>
          </a:p>
        </p:txBody>
      </p:sp>
      <p:sp>
        <p:nvSpPr>
          <p:cNvPr id="410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Multi-state models can be used to model transition from non-breeder to breeder:</a:t>
            </a:r>
          </a:p>
          <a:p>
            <a:pPr lvl="1"/>
            <a:r>
              <a:rPr lang="en-US" altLang="en-US" smtClean="0"/>
              <a:t>Birth is indicated as ‘2’ of a single cohort</a:t>
            </a:r>
          </a:p>
          <a:p>
            <a:pPr lvl="1"/>
            <a:r>
              <a:rPr lang="en-US" altLang="en-US" smtClean="0"/>
              <a:t>Observed breeding (‘recruitment’) as ‘1’</a:t>
            </a:r>
          </a:p>
          <a:p>
            <a:pPr lvl="1"/>
            <a:r>
              <a:rPr lang="en-US" altLang="en-US" smtClean="0"/>
              <a:t>The transition from juvenile to adult is </a:t>
            </a:r>
            <a:r>
              <a:rPr lang="en-US" altLang="en-US" i="1" smtClean="0"/>
              <a:t>a</a:t>
            </a:r>
            <a:endParaRPr lang="en-US" altLang="en-US" smtClean="0"/>
          </a:p>
        </p:txBody>
      </p:sp>
      <p:pic>
        <p:nvPicPr>
          <p:cNvPr id="41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8" y="3698875"/>
            <a:ext cx="6413500" cy="249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8" name="Object 3"/>
          <p:cNvGraphicFramePr>
            <a:graphicFrameLocks noChangeAspect="1"/>
          </p:cNvGraphicFramePr>
          <p:nvPr/>
        </p:nvGraphicFramePr>
        <p:xfrm>
          <a:off x="6799263" y="3892550"/>
          <a:ext cx="1998662" cy="1358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6" name="Equation" r:id="rId4" imgW="672840" imgH="457200" progId="Equation.3">
                  <p:embed/>
                </p:oleObj>
              </mc:Choice>
              <mc:Fallback>
                <p:oleObj name="Equation" r:id="rId4" imgW="672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9263" y="3892550"/>
                        <a:ext cx="1998662" cy="1358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84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Recruitment and Breeding</a:t>
            </a:r>
          </a:p>
        </p:txBody>
      </p:sp>
      <p:sp>
        <p:nvSpPr>
          <p:cNvPr id="29699" name="Content Placeholder 11"/>
          <p:cNvSpPr>
            <a:spLocks noGrp="1"/>
          </p:cNvSpPr>
          <p:nvPr>
            <p:ph idx="1"/>
          </p:nvPr>
        </p:nvSpPr>
        <p:spPr>
          <a:xfrm>
            <a:off x="0" y="969963"/>
            <a:ext cx="9144000" cy="5278437"/>
          </a:xfrm>
        </p:spPr>
        <p:txBody>
          <a:bodyPr/>
          <a:lstStyle/>
          <a:p>
            <a:r>
              <a:rPr lang="en-US" altLang="en-US" smtClean="0"/>
              <a:t>Time varying survival and transition to breeding:</a:t>
            </a:r>
          </a:p>
        </p:txBody>
      </p:sp>
      <p:sp>
        <p:nvSpPr>
          <p:cNvPr id="29700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MAR622</a:t>
            </a:r>
          </a:p>
        </p:txBody>
      </p:sp>
      <p:sp>
        <p:nvSpPr>
          <p:cNvPr id="29701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mtClean="0"/>
              <a:t>15- Multi-state Models</a:t>
            </a:r>
          </a:p>
        </p:txBody>
      </p:sp>
      <p:sp>
        <p:nvSpPr>
          <p:cNvPr id="2970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5328F3AC-3CFB-40F6-A187-DB7A26607FA3}" type="slidenum">
              <a:rPr lang="en-US" altLang="en-US"/>
              <a:pPr eaLnBrk="1" hangingPunct="1"/>
              <a:t>29</a:t>
            </a:fld>
            <a:endParaRPr lang="en-US" altLang="en-US"/>
          </a:p>
        </p:txBody>
      </p:sp>
      <p:pic>
        <p:nvPicPr>
          <p:cNvPr id="29703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8925"/>
            <a:ext cx="9151938" cy="529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655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14" y="1051870"/>
            <a:ext cx="6182924" cy="5806130"/>
          </a:xfrm>
        </p:spPr>
        <p:txBody>
          <a:bodyPr>
            <a:normAutofit/>
          </a:bodyPr>
          <a:lstStyle/>
          <a:p>
            <a:r>
              <a:rPr lang="en-US" dirty="0" smtClean="0"/>
              <a:t>Lecture</a:t>
            </a:r>
          </a:p>
          <a:p>
            <a:pPr lvl="1"/>
            <a:r>
              <a:rPr lang="en-US" dirty="0"/>
              <a:t>Separating survival and movement</a:t>
            </a:r>
          </a:p>
          <a:p>
            <a:pPr lvl="1"/>
            <a:r>
              <a:rPr lang="en-US" dirty="0"/>
              <a:t>A worked example: cost of breeding analysis</a:t>
            </a:r>
          </a:p>
          <a:p>
            <a:pPr lvl="1"/>
            <a:r>
              <a:rPr lang="en-US" dirty="0"/>
              <a:t>A simple </a:t>
            </a:r>
            <a:r>
              <a:rPr lang="en-US" dirty="0" err="1"/>
              <a:t>metapopulation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A more complex analysis - recruitment rate</a:t>
            </a:r>
          </a:p>
          <a:p>
            <a:pPr lvl="1"/>
            <a:r>
              <a:rPr lang="en-US" dirty="0"/>
              <a:t>Estimation problems</a:t>
            </a:r>
          </a:p>
          <a:p>
            <a:pPr lvl="1"/>
            <a:r>
              <a:rPr lang="en-US" dirty="0"/>
              <a:t>Multi-strata models as a unifying framework</a:t>
            </a:r>
            <a:endParaRPr lang="en-US" dirty="0" smtClean="0"/>
          </a:p>
          <a:p>
            <a:r>
              <a:rPr lang="en-US" dirty="0" smtClean="0"/>
              <a:t>Lab 8 – Bird migration 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1551">
            <a:off x="5965108" y="1456461"/>
            <a:ext cx="4228227" cy="54940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Recruitment and Breeding</a:t>
            </a:r>
          </a:p>
        </p:txBody>
      </p:sp>
      <p:sp>
        <p:nvSpPr>
          <p:cNvPr id="30723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Not all parameters are estimable, so some constraints are needed:</a:t>
            </a:r>
          </a:p>
          <a:p>
            <a:pPr lvl="1"/>
            <a:r>
              <a:rPr lang="en-US" altLang="en-US" smtClean="0"/>
              <a:t>pre-breeder capture probability=0</a:t>
            </a:r>
          </a:p>
          <a:p>
            <a:pPr lvl="1"/>
            <a:r>
              <a:rPr lang="en-US" altLang="en-US" smtClean="0"/>
              <a:t>No transition from breeder to non-breeder</a:t>
            </a:r>
          </a:p>
          <a:p>
            <a:pPr lvl="1"/>
            <a:r>
              <a:rPr lang="en-US" altLang="en-US" smtClean="0"/>
              <a:t>All age-3 are breeders</a:t>
            </a:r>
          </a:p>
        </p:txBody>
      </p:sp>
      <p:pic>
        <p:nvPicPr>
          <p:cNvPr id="307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3865563"/>
            <a:ext cx="9115425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94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Estimation Problems</a:t>
            </a:r>
          </a:p>
        </p:txBody>
      </p:sp>
      <p:sp>
        <p:nvSpPr>
          <p:cNvPr id="31747" name="Content Placeholder 2"/>
          <p:cNvSpPr>
            <a:spLocks noGrp="1"/>
          </p:cNvSpPr>
          <p:nvPr>
            <p:ph idx="1"/>
          </p:nvPr>
        </p:nvSpPr>
        <p:spPr>
          <a:xfrm>
            <a:off x="0" y="1143000"/>
            <a:ext cx="7385050" cy="5105400"/>
          </a:xfrm>
        </p:spPr>
        <p:txBody>
          <a:bodyPr/>
          <a:lstStyle/>
          <a:p>
            <a:r>
              <a:rPr lang="en-US" altLang="en-US" smtClean="0"/>
              <a:t>Multi-state models often have ‘local minima’ in -Log likelihood.</a:t>
            </a:r>
          </a:p>
          <a:p>
            <a:r>
              <a:rPr lang="en-US" altLang="en-US" smtClean="0"/>
              <a:t>Simulation: 7 sampling occasions with 2 states with </a:t>
            </a:r>
            <a:r>
              <a:rPr lang="en-US" altLang="en-US" i="1" smtClean="0"/>
              <a:t>S</a:t>
            </a:r>
            <a:r>
              <a:rPr lang="en-US" altLang="en-US" smtClean="0"/>
              <a:t> = 1.0, </a:t>
            </a:r>
            <a:r>
              <a:rPr lang="en-US" altLang="en-US" i="1" smtClean="0"/>
              <a:t>p </a:t>
            </a:r>
            <a:r>
              <a:rPr lang="en-US" altLang="en-US" smtClean="0"/>
              <a:t>= 0.6, </a:t>
            </a:r>
            <a:r>
              <a:rPr lang="en-US" altLang="en-US" i="1" smtClean="0"/>
              <a:t>ψ</a:t>
            </a:r>
            <a:r>
              <a:rPr lang="en-US" altLang="en-US" baseline="30000" smtClean="0"/>
              <a:t>12</a:t>
            </a:r>
            <a:r>
              <a:rPr lang="en-US" altLang="en-US" i="1" smtClean="0"/>
              <a:t> =</a:t>
            </a:r>
            <a:r>
              <a:rPr lang="en-US" altLang="en-US" smtClean="0"/>
              <a:t> 0.60, and </a:t>
            </a:r>
            <a:r>
              <a:rPr lang="en-US" altLang="en-US" i="1" smtClean="0"/>
              <a:t>ψ</a:t>
            </a:r>
            <a:r>
              <a:rPr lang="en-US" altLang="en-US" baseline="30000" smtClean="0"/>
              <a:t>21</a:t>
            </a:r>
            <a:r>
              <a:rPr lang="en-US" altLang="en-US" smtClean="0"/>
              <a:t> = 0.85.</a:t>
            </a:r>
          </a:p>
          <a:p>
            <a:r>
              <a:rPr lang="en-US" altLang="en-US" smtClean="0"/>
              <a:t>Parameter estimates are wrong:</a:t>
            </a:r>
          </a:p>
        </p:txBody>
      </p:sp>
      <p:pic>
        <p:nvPicPr>
          <p:cNvPr id="3175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813" y="1422400"/>
            <a:ext cx="1195387" cy="246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4324350"/>
            <a:ext cx="9074150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161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Estimation Problems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/>
              <a:t>If we plot the deviance (–2 Log L) over a range of </a:t>
            </a:r>
            <a:r>
              <a:rPr lang="en-US" altLang="en-US" i="1" dirty="0" smtClean="0"/>
              <a:t>ψ</a:t>
            </a:r>
            <a:r>
              <a:rPr lang="en-US" altLang="en-US" baseline="30000" dirty="0" smtClean="0"/>
              <a:t>21</a:t>
            </a:r>
            <a:r>
              <a:rPr lang="en-US" altLang="en-US" dirty="0" smtClean="0"/>
              <a:t> values we see a local minimum at ~0.35 (true value = 0.85)</a:t>
            </a:r>
          </a:p>
        </p:txBody>
      </p:sp>
      <p:pic>
        <p:nvPicPr>
          <p:cNvPr id="3277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16213"/>
            <a:ext cx="5764213" cy="414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522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Robust Estimation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Simulated annealing involves ‘jumps’ to new parameter values in the numerical search.  It adds computing time, but is robust to local minima:</a:t>
            </a:r>
          </a:p>
        </p:txBody>
      </p:sp>
      <p:pic>
        <p:nvPicPr>
          <p:cNvPr id="337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3330575"/>
            <a:ext cx="865663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68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Markov Chain Monte Carlo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‘MCMC’ is a statistical algorithm that replicates a numerical solution with randomizations around the estimate and its standard error  to approximate probability distributions of a parameter</a:t>
            </a:r>
          </a:p>
        </p:txBody>
      </p:sp>
      <p:pic>
        <p:nvPicPr>
          <p:cNvPr id="348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021013"/>
            <a:ext cx="5094288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57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415925" y="0"/>
            <a:ext cx="8728075" cy="1468438"/>
          </a:xfrm>
        </p:spPr>
        <p:txBody>
          <a:bodyPr/>
          <a:lstStyle/>
          <a:p>
            <a:pPr algn="l"/>
            <a:r>
              <a:rPr lang="en-US" altLang="en-US" smtClean="0"/>
              <a:t>Posterior</a:t>
            </a:r>
            <a:br>
              <a:rPr lang="en-US" altLang="en-US" smtClean="0"/>
            </a:br>
            <a:r>
              <a:rPr lang="en-US" altLang="en-US" smtClean="0"/>
              <a:t>Distributions</a:t>
            </a:r>
          </a:p>
        </p:txBody>
      </p:sp>
      <p:sp>
        <p:nvSpPr>
          <p:cNvPr id="35843" name="Content Placeholder 2"/>
          <p:cNvSpPr>
            <a:spLocks noGrp="1"/>
          </p:cNvSpPr>
          <p:nvPr>
            <p:ph idx="1"/>
          </p:nvPr>
        </p:nvSpPr>
        <p:spPr>
          <a:xfrm>
            <a:off x="0" y="1843088"/>
            <a:ext cx="4281488" cy="4405312"/>
          </a:xfrm>
        </p:spPr>
        <p:txBody>
          <a:bodyPr/>
          <a:lstStyle/>
          <a:p>
            <a:r>
              <a:rPr lang="en-US" altLang="en-US" smtClean="0"/>
              <a:t> Some parameters have multiple solutions and multimodal posterior distributions:</a:t>
            </a:r>
          </a:p>
        </p:txBody>
      </p:sp>
      <p:pic>
        <p:nvPicPr>
          <p:cNvPr id="358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0" y="3449638"/>
            <a:ext cx="4851400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0"/>
            <a:ext cx="4903787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17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Posterior Distributions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mtClean="0"/>
              <a:t> MCMC reveals the same local minimum as the likelihood profile.</a:t>
            </a:r>
          </a:p>
        </p:txBody>
      </p:sp>
      <p:pic>
        <p:nvPicPr>
          <p:cNvPr id="368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663" y="2259013"/>
            <a:ext cx="6165850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913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Unifying Framework</a:t>
            </a:r>
          </a:p>
        </p:txBody>
      </p:sp>
      <p:sp>
        <p:nvSpPr>
          <p:cNvPr id="5124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smtClean="0"/>
              <a:t>Multi-strata modeling has the potential to be a common, unified ‘framework’ under which a large variety of models can be fit - including those combining information from multiple sources.</a:t>
            </a:r>
          </a:p>
          <a:p>
            <a:r>
              <a:rPr lang="en-US" altLang="en-US" sz="2800" smtClean="0"/>
              <a:t>For example, a simple Cormack-Jolly-Seber model can be viewed as a 2-strata Z(alive or dead) with transition from live to dead:</a:t>
            </a: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3200400" y="4419600"/>
          <a:ext cx="2687638" cy="182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0" name="Equation" r:id="rId3" imgW="672840" imgH="457200" progId="Equation.3">
                  <p:embed/>
                </p:oleObj>
              </mc:Choice>
              <mc:Fallback>
                <p:oleObj name="Equation" r:id="rId3" imgW="6728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419600"/>
                        <a:ext cx="2687638" cy="182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443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 Unifying Framework</a:t>
            </a:r>
          </a:p>
        </p:txBody>
      </p:sp>
      <p:sp>
        <p:nvSpPr>
          <p:cNvPr id="37891" name="Content Placeholder 5"/>
          <p:cNvSpPr>
            <a:spLocks noGrp="1"/>
          </p:cNvSpPr>
          <p:nvPr>
            <p:ph idx="1"/>
          </p:nvPr>
        </p:nvSpPr>
        <p:spPr>
          <a:xfrm>
            <a:off x="0" y="872282"/>
            <a:ext cx="5430838" cy="5985718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Simple mark-recapture or tag-recovery models assume homogeneous groups with no transition among groups.</a:t>
            </a:r>
          </a:p>
          <a:p>
            <a:r>
              <a:rPr lang="en-US" altLang="en-US" dirty="0" smtClean="0"/>
              <a:t>Multi-state models allow transitions among groups:</a:t>
            </a:r>
          </a:p>
          <a:p>
            <a:pPr lvl="1"/>
            <a:r>
              <a:rPr lang="en-US" altLang="en-US" dirty="0" smtClean="0">
                <a:solidFill>
                  <a:srgbClr val="002060"/>
                </a:solidFill>
              </a:rPr>
              <a:t>Life history models (e.g., stage-based or age-based)</a:t>
            </a:r>
          </a:p>
          <a:p>
            <a:pPr lvl="1"/>
            <a:r>
              <a:rPr lang="en-US" altLang="en-US" dirty="0" smtClean="0">
                <a:solidFill>
                  <a:srgbClr val="C00000"/>
                </a:solidFill>
              </a:rPr>
              <a:t>Movement among areas</a:t>
            </a:r>
          </a:p>
          <a:p>
            <a:pPr lvl="1"/>
            <a:r>
              <a:rPr lang="en-US" altLang="en-US" dirty="0" smtClean="0">
                <a:solidFill>
                  <a:srgbClr val="800080"/>
                </a:solidFill>
              </a:rPr>
              <a:t>Integrated demographic models with movement.</a:t>
            </a:r>
          </a:p>
        </p:txBody>
      </p:sp>
      <p:sp>
        <p:nvSpPr>
          <p:cNvPr id="7" name="Oval 6"/>
          <p:cNvSpPr/>
          <p:nvPr/>
        </p:nvSpPr>
        <p:spPr>
          <a:xfrm>
            <a:off x="5749925" y="1136650"/>
            <a:ext cx="2646363" cy="1412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tx1"/>
                </a:solidFill>
              </a:rPr>
              <a:t>Single State or no transitions among ‘groups’</a:t>
            </a:r>
          </a:p>
        </p:txBody>
      </p:sp>
      <p:sp>
        <p:nvSpPr>
          <p:cNvPr id="8" name="Oval 7"/>
          <p:cNvSpPr/>
          <p:nvPr/>
        </p:nvSpPr>
        <p:spPr>
          <a:xfrm>
            <a:off x="5251450" y="2965450"/>
            <a:ext cx="1855788" cy="1412875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002060"/>
                </a:solidFill>
              </a:rPr>
              <a:t>Life</a:t>
            </a:r>
          </a:p>
          <a:p>
            <a:pPr algn="ctr">
              <a:defRPr/>
            </a:pPr>
            <a:r>
              <a:rPr lang="en-US" dirty="0">
                <a:solidFill>
                  <a:srgbClr val="002060"/>
                </a:solidFill>
              </a:rPr>
              <a:t>History</a:t>
            </a:r>
          </a:p>
          <a:p>
            <a:pPr algn="ctr">
              <a:defRPr/>
            </a:pPr>
            <a:r>
              <a:rPr lang="en-US" dirty="0">
                <a:solidFill>
                  <a:srgbClr val="002060"/>
                </a:solidFill>
              </a:rPr>
              <a:t>Stages</a:t>
            </a:r>
          </a:p>
        </p:txBody>
      </p:sp>
      <p:sp>
        <p:nvSpPr>
          <p:cNvPr id="9" name="Oval 8"/>
          <p:cNvSpPr/>
          <p:nvPr/>
        </p:nvSpPr>
        <p:spPr>
          <a:xfrm>
            <a:off x="7315200" y="3033713"/>
            <a:ext cx="1828800" cy="1066800"/>
          </a:xfrm>
          <a:prstGeom prst="ellipse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C00000"/>
                </a:solidFill>
              </a:rPr>
              <a:t>Movement</a:t>
            </a:r>
          </a:p>
        </p:txBody>
      </p:sp>
      <p:sp>
        <p:nvSpPr>
          <p:cNvPr id="10" name="Oval 9"/>
          <p:cNvSpPr/>
          <p:nvPr/>
        </p:nvSpPr>
        <p:spPr>
          <a:xfrm>
            <a:off x="6442075" y="4821238"/>
            <a:ext cx="1773238" cy="1066800"/>
          </a:xfrm>
          <a:prstGeom prst="ellipse">
            <a:avLst/>
          </a:prstGeom>
          <a:solidFill>
            <a:srgbClr val="CC99FF"/>
          </a:solidFill>
          <a:ln>
            <a:solidFill>
              <a:srgbClr val="800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rgbClr val="800080"/>
                </a:solidFill>
              </a:rPr>
              <a:t>Integrated</a:t>
            </a:r>
          </a:p>
          <a:p>
            <a:pPr algn="ctr">
              <a:defRPr/>
            </a:pPr>
            <a:r>
              <a:rPr lang="en-US" dirty="0">
                <a:solidFill>
                  <a:srgbClr val="800080"/>
                </a:solidFill>
              </a:rPr>
              <a:t>Models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6303169" y="2577306"/>
            <a:ext cx="485775" cy="290513"/>
          </a:xfrm>
          <a:prstGeom prst="straightConnector1">
            <a:avLst/>
          </a:prstGeom>
          <a:ln w="762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7565232" y="2480469"/>
            <a:ext cx="595312" cy="53975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 flipH="1">
            <a:off x="6587331" y="4288632"/>
            <a:ext cx="582613" cy="539750"/>
          </a:xfrm>
          <a:prstGeom prst="straightConnector1">
            <a:avLst/>
          </a:prstGeom>
          <a:ln w="28575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rot="5400000">
            <a:off x="7397750" y="4211638"/>
            <a:ext cx="776287" cy="471488"/>
          </a:xfrm>
          <a:prstGeom prst="straightConnector1">
            <a:avLst/>
          </a:prstGeom>
          <a:ln w="28575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6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Summary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0" y="1004888"/>
            <a:ext cx="9144000" cy="5105400"/>
          </a:xfrm>
        </p:spPr>
        <p:txBody>
          <a:bodyPr/>
          <a:lstStyle/>
          <a:p>
            <a:r>
              <a:rPr lang="en-US" altLang="en-US" sz="2800" smtClean="0"/>
              <a:t>Multi-state models include transition probabilities among alternate states:</a:t>
            </a:r>
          </a:p>
          <a:p>
            <a:pPr lvl="1"/>
            <a:r>
              <a:rPr lang="en-US" altLang="en-US" sz="2400" smtClean="0"/>
              <a:t>Movement among distinct areas</a:t>
            </a:r>
          </a:p>
          <a:p>
            <a:pPr lvl="1"/>
            <a:r>
              <a:rPr lang="en-US" altLang="en-US" sz="2400" smtClean="0"/>
              <a:t>Maturation from juvenile to adult</a:t>
            </a:r>
          </a:p>
          <a:p>
            <a:pPr lvl="1"/>
            <a:r>
              <a:rPr lang="en-US" altLang="en-US" sz="2400" smtClean="0"/>
              <a:t>Transition from living to dead</a:t>
            </a:r>
          </a:p>
          <a:p>
            <a:r>
              <a:rPr lang="en-US" altLang="en-US" sz="2800" smtClean="0"/>
              <a:t>Unfortunately, many rate processes (movement, mortality, maturation) are confounded, so models require constraints, robust estimation and diagnostics.</a:t>
            </a:r>
          </a:p>
          <a:p>
            <a:r>
              <a:rPr lang="en-US" altLang="en-US" sz="2800" smtClean="0"/>
              <a:t>Multi-state models can be viewed as a unifying framework for modeling population processes (survival, growth, mortality, movement, etc.).</a:t>
            </a:r>
          </a:p>
          <a:p>
            <a:endParaRPr lang="en-US" altLang="en-US" sz="2800" smtClean="0"/>
          </a:p>
        </p:txBody>
      </p:sp>
    </p:spTree>
    <p:extLst>
      <p:ext uri="{BB962C8B-B14F-4D97-AF65-F5344CB8AC3E}">
        <p14:creationId xmlns:p14="http://schemas.microsoft.com/office/powerpoint/2010/main" val="338920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Multi-State Mark-Recapture Models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0" y="872282"/>
            <a:ext cx="9144000" cy="598571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600" dirty="0" smtClean="0"/>
              <a:t>In the mark-recapture model, the probability of an individual being observed was defined by two parameters: </a:t>
            </a: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probability the animal survived and remained in the sample area, </a:t>
            </a:r>
            <a:r>
              <a:rPr lang="en-US" i="1" dirty="0" smtClean="0">
                <a:ea typeface="+mn-ea"/>
                <a:cs typeface="+mn-cs"/>
              </a:rPr>
              <a:t>φ</a:t>
            </a:r>
            <a:r>
              <a:rPr lang="en-US" dirty="0" smtClean="0">
                <a:ea typeface="+mn-ea"/>
                <a:cs typeface="+mn-cs"/>
              </a:rPr>
              <a:t> (phi)</a:t>
            </a:r>
            <a:endParaRPr lang="en-US" i="1" dirty="0" smtClean="0">
              <a:ea typeface="+mn-ea"/>
              <a:cs typeface="+mn-cs"/>
            </a:endParaRPr>
          </a:p>
          <a:p>
            <a:pPr lvl="1">
              <a:defRPr/>
            </a:pPr>
            <a:r>
              <a:rPr lang="en-US" dirty="0" smtClean="0">
                <a:ea typeface="+mn-ea"/>
                <a:cs typeface="+mn-cs"/>
              </a:rPr>
              <a:t>probability that the animal was encountered (</a:t>
            </a:r>
            <a:r>
              <a:rPr lang="en-US" i="1" dirty="0" smtClean="0">
                <a:ea typeface="+mn-ea"/>
                <a:cs typeface="+mn-cs"/>
              </a:rPr>
              <a:t>p)</a:t>
            </a:r>
          </a:p>
          <a:p>
            <a:pPr>
              <a:defRPr/>
            </a:pPr>
            <a:r>
              <a:rPr lang="en-US" sz="3600" dirty="0" smtClean="0"/>
              <a:t>Multi-state models considering a third parameter</a:t>
            </a:r>
          </a:p>
          <a:p>
            <a:pPr lvl="1">
              <a:defRPr/>
            </a:pPr>
            <a:r>
              <a:rPr lang="el-GR" i="1" dirty="0" smtClean="0"/>
              <a:t>Ψ</a:t>
            </a:r>
            <a:r>
              <a:rPr lang="en-US" dirty="0" smtClean="0"/>
              <a:t> (psi, ‘sigh’): probability of moving among states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23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8" b="3796"/>
          <a:stretch/>
        </p:blipFill>
        <p:spPr bwMode="auto">
          <a:xfrm>
            <a:off x="5090614" y="2858950"/>
            <a:ext cx="4053386" cy="3999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276"/>
            <a:ext cx="9144000" cy="58760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Data from Field </a:t>
            </a:r>
            <a:r>
              <a:rPr lang="en-US" sz="2800" dirty="0"/>
              <a:t>Experiment </a:t>
            </a:r>
            <a:r>
              <a:rPr lang="en-US" sz="2800" dirty="0" smtClean="0"/>
              <a:t>(~Conroy 2015, Lab9.dat):</a:t>
            </a:r>
            <a:endParaRPr lang="en-US" sz="2800" dirty="0" smtClean="0"/>
          </a:p>
          <a:p>
            <a:pPr lvl="1"/>
            <a:r>
              <a:rPr lang="en-US" sz="2400" dirty="0" smtClean="0"/>
              <a:t>Birds are tagged on Island A.</a:t>
            </a:r>
          </a:p>
          <a:p>
            <a:pPr lvl="1"/>
            <a:r>
              <a:rPr lang="en-US" sz="2400" dirty="0" smtClean="0"/>
              <a:t>Birds are sampled on Islands A, B and C over four months</a:t>
            </a:r>
          </a:p>
          <a:p>
            <a:r>
              <a:rPr lang="en-US" sz="2800" dirty="0" smtClean="0"/>
              <a:t>Estimate time-invariant survival, </a:t>
            </a:r>
            <a:r>
              <a:rPr lang="en-US" sz="2800" dirty="0" smtClean="0"/>
              <a:t>capture, residence and movement rates (Lab9.tpl).</a:t>
            </a:r>
            <a:endParaRPr lang="en-US" sz="2800" dirty="0" smtClean="0"/>
          </a:p>
          <a:p>
            <a:r>
              <a:rPr lang="en-US" sz="2800" dirty="0" smtClean="0"/>
              <a:t>Evaluate alternative models</a:t>
            </a:r>
            <a:r>
              <a:rPr lang="en-US" sz="2800" dirty="0" smtClean="0"/>
              <a:t>.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080062"/>
              </p:ext>
            </p:extLst>
          </p:nvPr>
        </p:nvGraphicFramePr>
        <p:xfrm>
          <a:off x="361665" y="3868075"/>
          <a:ext cx="4728949" cy="27722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2964"/>
                <a:gridCol w="1995985"/>
              </a:tblGrid>
              <a:tr h="5906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Capture History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Frequency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A00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491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A0A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15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A0B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A0C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AA0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37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39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</a:t>
            </a:r>
            <a:r>
              <a:rPr lang="en-US" dirty="0" smtClean="0"/>
              <a:t>Migration (Lab9.dat)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276"/>
            <a:ext cx="9144000" cy="58760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#######################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 MAR 580: Advanced Population Modeling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 Fall 2015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 Steve Cadrin &amp; Gavin Fay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 Lab 9: multi-state mark-recapture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encounter history A00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491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encounter history A0A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encounter history A0B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encounter history A0C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# encounter history AA0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37</a:t>
            </a:r>
          </a:p>
          <a:p>
            <a:pPr marL="457200" lvl="1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315965"/>
              </p:ext>
            </p:extLst>
          </p:nvPr>
        </p:nvGraphicFramePr>
        <p:xfrm>
          <a:off x="4415051" y="3989613"/>
          <a:ext cx="4728949" cy="28734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2964"/>
                <a:gridCol w="1995985"/>
              </a:tblGrid>
              <a:tr h="59066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Capture History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Frequency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A00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491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A0A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15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A0B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12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A0C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11</a:t>
                      </a:r>
                      <a:endParaRPr lang="en-US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29142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AA0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37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0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</a:t>
            </a:r>
            <a:r>
              <a:rPr lang="en-US" dirty="0" smtClean="0"/>
              <a:t>Migration (Lab9.tpl)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276"/>
            <a:ext cx="9144000" cy="58760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//////////////////////////////////////////////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 MAR 580: Advanced Population Modeling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 Fall 2015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 Steve Cadrin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 November 5, 2015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  Lab 8: Multi-State Mark Recapture 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//////////////////////////////////////////////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DATA_SECTION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A00;     // frequency of encounter history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A0A;     // frequency of encounter history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A0B;     // frequency of encounter history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A0C;     // frequency of encounter history</a:t>
            </a: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init_int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AA0;     // frequency of encounter history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0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</a:t>
            </a:r>
            <a:r>
              <a:rPr lang="en-US" dirty="0" smtClean="0"/>
              <a:t>Migration (Lab9.tpl)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276"/>
            <a:ext cx="9144000" cy="5876012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PARAMETER_SECTION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init_number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logit_phi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marL="457200" lvl="1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estimating survival in logit space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init_number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  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estimating capture probability in logit space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init_number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logit_psi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estimating movement from A probability in logit space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sdreport_number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phi;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sdreport_number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p;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sdreport_number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psi;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p_A00;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p_A0A;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p_A0B;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p_A0C;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p_AA0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number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exp_frq_A00;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exp_frq_A0A;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exp_frq_A0B;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exp_frq_A0C;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number exp_frq_AA0</a:t>
            </a:r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objective_function_value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obj_fun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5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</a:t>
            </a:r>
            <a:r>
              <a:rPr lang="en-US" dirty="0" smtClean="0"/>
              <a:t>Migration (Lab9.tpl)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276"/>
            <a:ext cx="9144000" cy="58760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PROCEDURE_SECTION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//transform the estimated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params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to the 'real' parameters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//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logit_psi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phi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mfexp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)/(1.+mfexp(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logit_phi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p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mfexp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)/(1.+mfexp(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 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psi 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mfexp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logit_psi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)/(1.+mfexp(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logit_psi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)); 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2257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78"/>
            <a:ext cx="8229600" cy="73461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Lab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9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– Bird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Migration (Lab9.tpl)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82638"/>
            <a:ext cx="914400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probabilities for each recapture history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p_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A00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1-phi*p-phi*(1-p)*phi*p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probability of no recaptures 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simple mark-recapture with one state (see lab 2)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p_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A0A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phi*(1-p)*phi*p*(psi*psi+(1-psi)*(1-psi));</a:t>
            </a: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survived_t1 and not_captured_t2 and survived_t2 and captured_t3 and 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moved_t1 and moved_t2)or (stayed_t1 and stayed_t2)     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p_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A0B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phi*(1-p)*phi*p*(psi*(1-psi)+(1-psi)*(psi));</a:t>
            </a: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survived_t1 and not_captured_t2 and survived_t2 and captured_t3 and 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moved_t1 and stayed_t2)or (stayed_t1 and moved_t2)     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p_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A0C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phi*(1-p)*phi*p*(psi*(1-psi)+(1-psi)*(psi));</a:t>
            </a: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survived_t1 and not_captured_t2 and survived_t2 and captured_t3 and 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moved_t1 and stayed_t2)or (stayed_t1 and moved_t2)     </a:t>
            </a:r>
          </a:p>
          <a:p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p_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AA0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phi*psi*p*((1-phi)+(1-p));</a:t>
            </a: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survived_t1 and stayed_t1 and captured_t2 and </a:t>
            </a:r>
            <a:endParaRPr lang="en-US" sz="2000" dirty="0" smtClean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died_t2 or not_captured_t3)</a:t>
            </a:r>
          </a:p>
        </p:txBody>
      </p:sp>
    </p:spTree>
    <p:extLst>
      <p:ext uri="{BB962C8B-B14F-4D97-AF65-F5344CB8AC3E}">
        <p14:creationId xmlns:p14="http://schemas.microsoft.com/office/powerpoint/2010/main" val="2489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</a:t>
            </a:r>
            <a:r>
              <a:rPr lang="en-US" dirty="0" smtClean="0"/>
              <a:t>Migration (Lab9.tpl)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276"/>
            <a:ext cx="9144000" cy="58760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//calculate the objective function</a:t>
            </a:r>
          </a:p>
          <a:p>
            <a:pPr marL="457200" lvl="1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obj_fun = -A00*log(p_A00)-A0A*log(p_A0A)-A0B*log(p_A0B)-A0C*log(p_A0C)-AA0*log(p_AA0);</a:t>
            </a:r>
          </a:p>
          <a:p>
            <a:pPr marL="457200" lvl="1" indent="0">
              <a:buNone/>
            </a:pPr>
            <a:endParaRPr lang="pt-B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exp_frq_A00=p_A00*(A00+A0A+A0B+A0C+AA0);</a:t>
            </a:r>
          </a:p>
          <a:p>
            <a:pPr marL="457200" lvl="1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exp_frq_A0A=p_A0A*(A00+A0A+A0B+A0C+AA0);</a:t>
            </a:r>
          </a:p>
          <a:p>
            <a:pPr marL="457200" lvl="1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exp_frq_A0B=p_A0B*(A00+A0A+A0B+A0C+AA0);</a:t>
            </a:r>
          </a:p>
          <a:p>
            <a:pPr marL="457200" lvl="1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exp_frq_A0C=p_A0C*(A00+A0A+A0B+A0C+AA0);</a:t>
            </a:r>
          </a:p>
          <a:p>
            <a:pPr marL="457200" lvl="1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exp_frq_AA0=p_AA0*(A00+A0A+A0B+A0C+AA0);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15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</a:t>
            </a:r>
            <a:r>
              <a:rPr lang="en-US" dirty="0" smtClean="0"/>
              <a:t>Migration (Lab9.tpl)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276"/>
            <a:ext cx="9144000" cy="5876012"/>
          </a:xfrm>
        </p:spPr>
        <p:txBody>
          <a:bodyPr>
            <a:normAutofit lnSpcReduction="10000"/>
          </a:bodyPr>
          <a:lstStyle/>
          <a:p>
            <a:pPr marL="457200" lvl="1" indent="0">
              <a:buNone/>
            </a:pP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REPORT_SECTION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"phi"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phi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"p"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p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"psi"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psi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"expected frequency A00"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exp_frq_A00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"expected frequency A0A"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exp_frq_A0A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"expected frequency A0B"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exp_frq_A0B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"expected frequency A0C"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exp_frq_A0C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"expected frequency AA0"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report &lt;&lt; exp_frq_AA0 &lt;&lt;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57200" lvl="1" indent="0">
              <a:buNone/>
            </a:pPr>
            <a:r>
              <a:rPr lang="pt-B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</a:t>
            </a:r>
            <a:r>
              <a:rPr lang="en-US" dirty="0" smtClean="0"/>
              <a:t>Migration (Lab9.rep)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23582"/>
            <a:ext cx="9144000" cy="5616706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hi 0.634068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0.125566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si 0.776051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A00 0.876238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A0A 0.0287999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A0B 0.0153441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A0C 0.0153441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probability of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AA0 0.0766388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expected frequency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A00 495.951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expected frequency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A0A 16.3008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expected frequency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A0B 8.68474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expected frequency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A0C 8.68474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expected frequency 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AA0 43.3776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036393"/>
              </p:ext>
            </p:extLst>
          </p:nvPr>
        </p:nvGraphicFramePr>
        <p:xfrm>
          <a:off x="5213445" y="3416411"/>
          <a:ext cx="3807725" cy="23429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00568"/>
                <a:gridCol w="1607157"/>
              </a:tblGrid>
              <a:tr h="50574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Capture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Frequency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67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491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67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A0A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15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67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A0B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67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A0C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6744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AA0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121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</a:t>
            </a:r>
            <a:r>
              <a:rPr lang="en-US" dirty="0" smtClean="0"/>
              <a:t>Migration (Lab9.cor)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276"/>
            <a:ext cx="9144000" cy="587601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The logarithm of the determinant of the hessian = 8.86743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name      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value     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std.dev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1       2       3       4       5    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logit_phi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5.4971e-001 3.5924e-001 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1.0000</a:t>
            </a:r>
          </a:p>
          <a:p>
            <a:pPr marL="457200" lvl="1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logit_p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-1.9407e+000 2.3492e-001  </a:t>
            </a:r>
            <a:r>
              <a:rPr lang="en-US" sz="1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-0.8341 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1.0000</a:t>
            </a:r>
          </a:p>
          <a:p>
            <a:pPr marL="457200" lvl="1" indent="0">
              <a:buNone/>
            </a:pP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logit_psi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1.2428e+000 2.5498e-001 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-0.0000  0.0000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1.0000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phi     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6.3407e-001 8.3353e-002   1.0000 -0.8341 -0.0000  1.0000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       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1.2557e-001 2.5794e-002  -0.8341  1.0000  0.0000 -0.8341  1.0000</a:t>
            </a:r>
          </a:p>
          <a:p>
            <a:pPr marL="457200" lvl="1" indent="0"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psi     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7.7605e-001 4.4314e-002  -0.0000  0.0000  1.0000 -0.0000  0.0000</a:t>
            </a:r>
          </a:p>
        </p:txBody>
      </p:sp>
    </p:spTree>
    <p:extLst>
      <p:ext uri="{BB962C8B-B14F-4D97-AF65-F5344CB8AC3E}">
        <p14:creationId xmlns:p14="http://schemas.microsoft.com/office/powerpoint/2010/main" val="125599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 not to be confused with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2282"/>
            <a:ext cx="9144000" cy="598571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“Multi-state models”: </a:t>
            </a:r>
          </a:p>
          <a:p>
            <a:pPr lvl="1"/>
            <a:r>
              <a:rPr lang="en-US" sz="3200" dirty="0" smtClean="0"/>
              <a:t>allow for transitions among states in a population process, </a:t>
            </a:r>
          </a:p>
          <a:p>
            <a:pPr lvl="1"/>
            <a:r>
              <a:rPr lang="en-US" sz="3200" dirty="0" smtClean="0"/>
              <a:t>assume a deterministic process for transitions among states with observation error. </a:t>
            </a:r>
          </a:p>
          <a:p>
            <a:r>
              <a:rPr lang="en-US" sz="3600" dirty="0" smtClean="0"/>
              <a:t>“State-space models”: </a:t>
            </a:r>
          </a:p>
          <a:p>
            <a:pPr lvl="1"/>
            <a:r>
              <a:rPr lang="en-US" sz="3200" dirty="0" smtClean="0"/>
              <a:t>use </a:t>
            </a:r>
            <a:r>
              <a:rPr lang="en-US" sz="3200" dirty="0"/>
              <a:t>state variables to describe a system by a set of first-order differential or difference </a:t>
            </a:r>
            <a:r>
              <a:rPr lang="en-US" sz="3200" dirty="0" smtClean="0"/>
              <a:t>equations, </a:t>
            </a:r>
          </a:p>
          <a:p>
            <a:pPr lvl="1"/>
            <a:r>
              <a:rPr lang="en-US" sz="3200" dirty="0" smtClean="0"/>
              <a:t>usually accounting for observation error and process error.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628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8" b="3796"/>
          <a:stretch/>
        </p:blipFill>
        <p:spPr bwMode="auto">
          <a:xfrm>
            <a:off x="5452279" y="3684896"/>
            <a:ext cx="3216217" cy="317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</a:t>
            </a:r>
            <a:r>
              <a:rPr lang="en-US" dirty="0" smtClean="0"/>
              <a:t>9 </a:t>
            </a:r>
            <a:r>
              <a:rPr lang="en-US" dirty="0" smtClean="0"/>
              <a:t>– Bird Migration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4276"/>
            <a:ext cx="9144000" cy="587601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Evaluate </a:t>
            </a:r>
            <a:r>
              <a:rPr lang="en-US" sz="2800" dirty="0" smtClean="0"/>
              <a:t>alternative models</a:t>
            </a:r>
            <a:r>
              <a:rPr lang="en-US" sz="2800" dirty="0" smtClean="0"/>
              <a:t>.</a:t>
            </a:r>
          </a:p>
          <a:p>
            <a:pPr lvl="1"/>
            <a:r>
              <a:rPr lang="en-US" sz="2400" dirty="0" smtClean="0"/>
              <a:t>Area-specific movement rates, survival rates?</a:t>
            </a:r>
          </a:p>
          <a:p>
            <a:pPr lvl="1"/>
            <a:r>
              <a:rPr lang="en-US" sz="2400" dirty="0" smtClean="0"/>
              <a:t>Time-varying rates?</a:t>
            </a:r>
          </a:p>
          <a:p>
            <a:r>
              <a:rPr lang="en-US" sz="2800" dirty="0" smtClean="0"/>
              <a:t>Hints</a:t>
            </a:r>
          </a:p>
          <a:p>
            <a:pPr lvl="1"/>
            <a:r>
              <a:rPr lang="en-US" sz="2400" dirty="0" smtClean="0"/>
              <a:t>Encounter history probabilities will need to be revised, but the structure of the probabilities will be the same.</a:t>
            </a:r>
          </a:p>
          <a:p>
            <a:pPr lvl="1"/>
            <a:r>
              <a:rPr lang="en-US" sz="2400" dirty="0" smtClean="0"/>
              <a:t>Check the probability values (sum to &lt;1, allowing for non-observed encounter histories))</a:t>
            </a:r>
            <a:endParaRPr lang="en-US" sz="24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14951"/>
              </p:ext>
            </p:extLst>
          </p:nvPr>
        </p:nvGraphicFramePr>
        <p:xfrm>
          <a:off x="887104" y="4449169"/>
          <a:ext cx="3678072" cy="2069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25639"/>
                <a:gridCol w="1552433"/>
              </a:tblGrid>
              <a:tr h="43872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Capture History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Frequency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187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A00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491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187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A0A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15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187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A0B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12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187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A0C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11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31874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AA0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37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56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Where Are We Going?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2369" y="5622878"/>
            <a:ext cx="9144000" cy="1162678"/>
          </a:xfrm>
        </p:spPr>
        <p:txBody>
          <a:bodyPr>
            <a:normAutofit/>
          </a:bodyPr>
          <a:lstStyle/>
          <a:p>
            <a:r>
              <a:rPr lang="en-US" dirty="0" smtClean="0"/>
              <a:t>Next Lecture – Bayesian Methods (Punt &amp; </a:t>
            </a:r>
            <a:r>
              <a:rPr lang="en-US" dirty="0" err="1" smtClean="0"/>
              <a:t>Hilborn</a:t>
            </a:r>
            <a:r>
              <a:rPr lang="en-US" dirty="0" smtClean="0"/>
              <a:t> 1997)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4618"/>
          <a:stretch/>
        </p:blipFill>
        <p:spPr>
          <a:xfrm>
            <a:off x="-72369" y="776748"/>
            <a:ext cx="9216369" cy="48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64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Markov Transition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0" y="1049310"/>
            <a:ext cx="9144000" cy="5808689"/>
          </a:xfrm>
        </p:spPr>
        <p:txBody>
          <a:bodyPr>
            <a:normAutofit/>
          </a:bodyPr>
          <a:lstStyle/>
          <a:p>
            <a:r>
              <a:rPr lang="en-US" altLang="en-US" sz="3600" dirty="0" smtClean="0"/>
              <a:t>The transition probabilities (i.e., making the transition from live to dead, or from one area to another) represent a Markov process (the probability of transition from time </a:t>
            </a:r>
            <a:r>
              <a:rPr lang="en-US" altLang="en-US" sz="3600" i="1" dirty="0" err="1" smtClean="0"/>
              <a:t>i</a:t>
            </a:r>
            <a:r>
              <a:rPr lang="en-US" altLang="en-US" sz="3600" dirty="0" smtClean="0"/>
              <a:t> to </a:t>
            </a:r>
            <a:r>
              <a:rPr lang="en-US" altLang="en-US" sz="3600" i="1" dirty="0" smtClean="0"/>
              <a:t>i</a:t>
            </a:r>
            <a:r>
              <a:rPr lang="en-US" altLang="en-US" sz="3600" dirty="0" smtClean="0"/>
              <a:t>+1</a:t>
            </a:r>
            <a:r>
              <a:rPr lang="en-US" altLang="en-US" sz="3600" i="1" dirty="0" smtClean="0"/>
              <a:t> </a:t>
            </a:r>
            <a:r>
              <a:rPr lang="en-US" altLang="en-US" sz="3600" dirty="0" smtClean="0"/>
              <a:t>is dependent only on the state at time </a:t>
            </a:r>
            <a:r>
              <a:rPr lang="en-US" altLang="en-US" sz="3600" i="1" dirty="0" err="1" smtClean="0"/>
              <a:t>i</a:t>
            </a:r>
            <a:r>
              <a:rPr lang="en-US" altLang="en-US" sz="3600" dirty="0" smtClean="0"/>
              <a:t>)</a:t>
            </a:r>
            <a:r>
              <a:rPr lang="en-US" altLang="en-US" sz="3600" i="1" dirty="0" smtClean="0"/>
              <a:t>.</a:t>
            </a:r>
          </a:p>
          <a:p>
            <a:r>
              <a:rPr lang="el-GR" altLang="en-US" sz="3600" i="1" dirty="0" smtClean="0"/>
              <a:t>φ</a:t>
            </a:r>
            <a:r>
              <a:rPr lang="en-US" altLang="en-US" sz="3600" i="1" baseline="-25000" dirty="0" err="1" smtClean="0"/>
              <a:t>i</a:t>
            </a:r>
            <a:r>
              <a:rPr lang="en-US" altLang="en-US" sz="3600" i="1" baseline="30000" dirty="0" err="1" smtClean="0"/>
              <a:t>rs</a:t>
            </a:r>
            <a:r>
              <a:rPr lang="en-US" altLang="en-US" sz="3600" i="1" dirty="0" smtClean="0"/>
              <a:t>:  </a:t>
            </a:r>
            <a:r>
              <a:rPr lang="en-US" altLang="en-US" sz="3600" dirty="0" smtClean="0"/>
              <a:t>probability that an animal alive in state </a:t>
            </a:r>
            <a:r>
              <a:rPr lang="en-US" altLang="en-US" sz="3600" i="1" dirty="0" smtClean="0"/>
              <a:t>r </a:t>
            </a:r>
            <a:r>
              <a:rPr lang="en-US" altLang="en-US" sz="3600" dirty="0" smtClean="0"/>
              <a:t>at time </a:t>
            </a:r>
            <a:r>
              <a:rPr lang="en-US" altLang="en-US" sz="3600" i="1" dirty="0" err="1" smtClean="0"/>
              <a:t>i</a:t>
            </a:r>
            <a:r>
              <a:rPr lang="en-US" altLang="en-US" sz="3600" i="1" dirty="0" smtClean="0"/>
              <a:t> </a:t>
            </a:r>
            <a:r>
              <a:rPr lang="en-US" altLang="en-US" sz="3600" dirty="0" smtClean="0"/>
              <a:t>is alive and in state </a:t>
            </a:r>
            <a:r>
              <a:rPr lang="en-US" altLang="en-US" sz="3600" i="1" dirty="0" smtClean="0"/>
              <a:t>s</a:t>
            </a:r>
            <a:r>
              <a:rPr lang="en-US" altLang="en-US" sz="3600" dirty="0" smtClean="0"/>
              <a:t> at time </a:t>
            </a:r>
            <a:r>
              <a:rPr lang="en-US" altLang="en-US" sz="3600" i="1" dirty="0" smtClean="0"/>
              <a:t>i</a:t>
            </a:r>
            <a:r>
              <a:rPr lang="en-US" altLang="en-US" sz="3600" dirty="0" smtClean="0"/>
              <a:t>+1 (probability of both surviving and transitioning among states)</a:t>
            </a:r>
          </a:p>
        </p:txBody>
      </p:sp>
    </p:spTree>
    <p:extLst>
      <p:ext uri="{BB962C8B-B14F-4D97-AF65-F5344CB8AC3E}">
        <p14:creationId xmlns:p14="http://schemas.microsoft.com/office/powerpoint/2010/main" val="23559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Case Study: Island Birds</a:t>
            </a:r>
          </a:p>
        </p:txBody>
      </p:sp>
      <p:sp>
        <p:nvSpPr>
          <p:cNvPr id="11268" name="Content Placeholder 2"/>
          <p:cNvSpPr>
            <a:spLocks noGrp="1"/>
          </p:cNvSpPr>
          <p:nvPr>
            <p:ph idx="1"/>
          </p:nvPr>
        </p:nvSpPr>
        <p:spPr>
          <a:xfrm>
            <a:off x="-1" y="842302"/>
            <a:ext cx="9144001" cy="5853659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A seabird breeds on one of three islands (A, B, C). 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02"/>
          <a:stretch/>
        </p:blipFill>
        <p:spPr bwMode="auto">
          <a:xfrm>
            <a:off x="5632361" y="1648919"/>
            <a:ext cx="3511639" cy="1720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1" y="1274167"/>
            <a:ext cx="6096485" cy="62309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 smtClean="0"/>
              <a:t>Each year at the end of the breeding season, a sample of birds is given an island-specific mark, and the number of previously marked birds is recorded.</a:t>
            </a:r>
          </a:p>
          <a:p>
            <a:r>
              <a:rPr lang="en-US" altLang="en-US" dirty="0" smtClean="0"/>
              <a:t>Recapturing a bird on Island B that was tagged on Island B is conditional on </a:t>
            </a:r>
          </a:p>
          <a:p>
            <a:pPr lvl="1"/>
            <a:r>
              <a:rPr lang="en-US" altLang="en-US" dirty="0" smtClean="0"/>
              <a:t>surviving to the next occasion, and </a:t>
            </a:r>
          </a:p>
          <a:p>
            <a:pPr lvl="1"/>
            <a:r>
              <a:rPr lang="en-US" altLang="en-US" dirty="0" smtClean="0"/>
              <a:t>not moving to another island. </a:t>
            </a:r>
          </a:p>
          <a:p>
            <a:endParaRPr lang="en-US" altLang="en-US" dirty="0" smtClean="0"/>
          </a:p>
        </p:txBody>
      </p:sp>
      <p:pic>
        <p:nvPicPr>
          <p:cNvPr id="11273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23" y="3717560"/>
            <a:ext cx="1516474" cy="3091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37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8" b="3796"/>
          <a:stretch/>
        </p:blipFill>
        <p:spPr bwMode="auto">
          <a:xfrm>
            <a:off x="2049138" y="1813040"/>
            <a:ext cx="5045725" cy="4978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Markov Movement</a:t>
            </a:r>
          </a:p>
        </p:txBody>
      </p:sp>
      <p:sp>
        <p:nvSpPr>
          <p:cNvPr id="13316" name="Content Placeholder 2"/>
          <p:cNvSpPr>
            <a:spLocks noGrp="1"/>
          </p:cNvSpPr>
          <p:nvPr>
            <p:ph idx="1"/>
          </p:nvPr>
        </p:nvSpPr>
        <p:spPr>
          <a:xfrm>
            <a:off x="0" y="872282"/>
            <a:ext cx="9144000" cy="5253881"/>
          </a:xfrm>
        </p:spPr>
        <p:txBody>
          <a:bodyPr>
            <a:normAutofit/>
          </a:bodyPr>
          <a:lstStyle/>
          <a:p>
            <a:r>
              <a:rPr lang="el-GR" altLang="en-US" sz="2800" i="1" dirty="0" smtClean="0"/>
              <a:t>φ</a:t>
            </a:r>
            <a:r>
              <a:rPr lang="en-US" altLang="en-US" sz="2800" i="1" baseline="-25000" dirty="0" err="1" smtClean="0"/>
              <a:t>i</a:t>
            </a:r>
            <a:r>
              <a:rPr lang="en-US" altLang="en-US" sz="2800" i="1" baseline="30000" dirty="0" err="1" smtClean="0"/>
              <a:t>rs</a:t>
            </a:r>
            <a:r>
              <a:rPr lang="en-US" altLang="en-US" sz="2800" i="1" dirty="0" smtClean="0"/>
              <a:t>:  </a:t>
            </a:r>
            <a:r>
              <a:rPr lang="en-US" altLang="en-US" sz="2800" dirty="0" smtClean="0"/>
              <a:t>probability that an animal alive in state </a:t>
            </a:r>
            <a:r>
              <a:rPr lang="en-US" altLang="en-US" sz="2800" i="1" dirty="0" smtClean="0"/>
              <a:t>r </a:t>
            </a:r>
            <a:r>
              <a:rPr lang="en-US" altLang="en-US" sz="2800" dirty="0" smtClean="0"/>
              <a:t>at time </a:t>
            </a:r>
            <a:r>
              <a:rPr lang="en-US" altLang="en-US" sz="2800" i="1" dirty="0" err="1" smtClean="0"/>
              <a:t>i</a:t>
            </a:r>
            <a:r>
              <a:rPr lang="en-US" altLang="en-US" sz="2800" i="1" dirty="0" smtClean="0"/>
              <a:t> </a:t>
            </a:r>
            <a:r>
              <a:rPr lang="en-US" altLang="en-US" sz="2800" dirty="0" smtClean="0"/>
              <a:t>is alive and in state </a:t>
            </a:r>
            <a:r>
              <a:rPr lang="en-US" altLang="en-US" sz="2800" i="1" dirty="0" smtClean="0"/>
              <a:t>s</a:t>
            </a:r>
            <a:r>
              <a:rPr lang="en-US" altLang="en-US" sz="2800" dirty="0" smtClean="0"/>
              <a:t> at time </a:t>
            </a:r>
            <a:r>
              <a:rPr lang="en-US" altLang="en-US" sz="2800" i="1" dirty="0" smtClean="0"/>
              <a:t>i</a:t>
            </a:r>
            <a:r>
              <a:rPr lang="en-US" altLang="en-US" sz="2800" dirty="0" smtClean="0"/>
              <a:t>+1 (probability of both surviving and moving)</a:t>
            </a:r>
          </a:p>
        </p:txBody>
      </p:sp>
    </p:spTree>
    <p:extLst>
      <p:ext uri="{BB962C8B-B14F-4D97-AF65-F5344CB8AC3E}">
        <p14:creationId xmlns:p14="http://schemas.microsoft.com/office/powerpoint/2010/main" val="29155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-10172"/>
            <a:ext cx="8229600" cy="978527"/>
          </a:xfrm>
        </p:spPr>
        <p:txBody>
          <a:bodyPr>
            <a:normAutofit/>
          </a:bodyPr>
          <a:lstStyle/>
          <a:p>
            <a:pPr algn="l"/>
            <a:r>
              <a:rPr lang="en-US" altLang="en-US" sz="3600" dirty="0" smtClean="0">
                <a:solidFill>
                  <a:schemeClr val="accent1">
                    <a:lumMod val="75000"/>
                  </a:schemeClr>
                </a:solidFill>
              </a:rPr>
              <a:t>Multi-State Encounter Histories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495"/>
            <a:ext cx="9144000" cy="4126943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586991"/>
            <a:ext cx="2812065" cy="227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42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5649</TotalTime>
  <Words>2126</Words>
  <Application>Microsoft Office PowerPoint</Application>
  <PresentationFormat>On-screen Show (4:3)</PresentationFormat>
  <Paragraphs>331</Paragraphs>
  <Slides>51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Arial Narrow</vt:lpstr>
      <vt:lpstr>Arial Narrow Bold</vt:lpstr>
      <vt:lpstr>Calibri</vt:lpstr>
      <vt:lpstr>Courier New</vt:lpstr>
      <vt:lpstr>Times New Roman</vt:lpstr>
      <vt:lpstr>NOAA Divider Slides</vt:lpstr>
      <vt:lpstr>NOAA Title Options</vt:lpstr>
      <vt:lpstr>GFAY_Custom</vt:lpstr>
      <vt:lpstr>Equation</vt:lpstr>
      <vt:lpstr>MAR 580: Advanced Population Modeling for Management of Living Marine Resources</vt:lpstr>
      <vt:lpstr>Where Are We?</vt:lpstr>
      <vt:lpstr>Today’s Outline</vt:lpstr>
      <vt:lpstr>Multi-State Mark-Recapture Models</vt:lpstr>
      <vt:lpstr>… not to be confused with</vt:lpstr>
      <vt:lpstr>Markov Transition</vt:lpstr>
      <vt:lpstr>Case Study: Island Birds</vt:lpstr>
      <vt:lpstr>Markov Movement</vt:lpstr>
      <vt:lpstr>Multi-State Encounter Histories</vt:lpstr>
      <vt:lpstr>Multi-State Encounter Probabilities</vt:lpstr>
      <vt:lpstr>Multi-State Encounter Probabilities</vt:lpstr>
      <vt:lpstr>Separating Survival &amp; Movement</vt:lpstr>
      <vt:lpstr>Multi-State Models</vt:lpstr>
      <vt:lpstr>Metapopulation Model</vt:lpstr>
      <vt:lpstr>Metapopulation Models</vt:lpstr>
      <vt:lpstr>General Metapopulation Model</vt:lpstr>
      <vt:lpstr>General Model Results</vt:lpstr>
      <vt:lpstr>Alternative Models</vt:lpstr>
      <vt:lpstr>Design Matrix</vt:lpstr>
      <vt:lpstr>Size and Distance Covariates</vt:lpstr>
      <vt:lpstr>Modified Design Matrix</vt:lpstr>
      <vt:lpstr>PowerPoint Presentation</vt:lpstr>
      <vt:lpstr>The Cost of Breeding</vt:lpstr>
      <vt:lpstr>Deer Breeding – Simple Model Parameter Index Matrix (PIM)</vt:lpstr>
      <vt:lpstr>Deer Breeding – Complex Model Parameter Index Matrix (PIM)</vt:lpstr>
      <vt:lpstr>Deer Breeding - Results</vt:lpstr>
      <vt:lpstr>Deer Breeding – Model Refinement</vt:lpstr>
      <vt:lpstr>Recruitment and Breeding</vt:lpstr>
      <vt:lpstr>Recruitment and Breeding</vt:lpstr>
      <vt:lpstr>Recruitment and Breeding</vt:lpstr>
      <vt:lpstr>Estimation Problems</vt:lpstr>
      <vt:lpstr>Estimation Problems</vt:lpstr>
      <vt:lpstr>Robust Estimation</vt:lpstr>
      <vt:lpstr>Markov Chain Monte Carlo</vt:lpstr>
      <vt:lpstr>Posterior Distributions</vt:lpstr>
      <vt:lpstr>Posterior Distributions</vt:lpstr>
      <vt:lpstr>A Unifying Framework</vt:lpstr>
      <vt:lpstr>A Unifying Framework</vt:lpstr>
      <vt:lpstr>Summary</vt:lpstr>
      <vt:lpstr>Lab 9 – Bird Migration</vt:lpstr>
      <vt:lpstr>Lab 9 – Bird Migration (Lab9.dat)</vt:lpstr>
      <vt:lpstr>Lab 9 – Bird Migration (Lab9.tpl)</vt:lpstr>
      <vt:lpstr>Lab 9 – Bird Migration (Lab9.tpl)</vt:lpstr>
      <vt:lpstr>Lab 9 – Bird Migration (Lab9.tpl)</vt:lpstr>
      <vt:lpstr>Lab 9 – Bird Migration (Lab9.tpl)</vt:lpstr>
      <vt:lpstr>Lab 9 – Bird Migration (Lab9.tpl)</vt:lpstr>
      <vt:lpstr>Lab 9 – Bird Migration (Lab9.tpl)</vt:lpstr>
      <vt:lpstr>Lab 9 – Bird Migration (Lab9.rep)</vt:lpstr>
      <vt:lpstr>Lab 9 – Bird Migration (Lab9.cor)</vt:lpstr>
      <vt:lpstr>Lab 9 – Bird Migration</vt:lpstr>
      <vt:lpstr>Where Are We Going?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Steve Cadrin</cp:lastModifiedBy>
  <cp:revision>557</cp:revision>
  <dcterms:created xsi:type="dcterms:W3CDTF">2014-06-04T00:44:42Z</dcterms:created>
  <dcterms:modified xsi:type="dcterms:W3CDTF">2015-11-05T22:52:23Z</dcterms:modified>
  <cp:category/>
</cp:coreProperties>
</file>